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8"/>
  </p:notesMasterIdLst>
  <p:sldIdLst>
    <p:sldId id="263" r:id="rId2"/>
    <p:sldId id="264" r:id="rId3"/>
    <p:sldId id="265" r:id="rId4"/>
    <p:sldId id="281" r:id="rId5"/>
    <p:sldId id="283" r:id="rId6"/>
    <p:sldId id="287" r:id="rId7"/>
    <p:sldId id="284" r:id="rId8"/>
    <p:sldId id="282" r:id="rId9"/>
    <p:sldId id="285" r:id="rId10"/>
    <p:sldId id="286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8" r:id="rId23"/>
    <p:sldId id="276" r:id="rId24"/>
    <p:sldId id="278" r:id="rId25"/>
    <p:sldId id="280" r:id="rId26"/>
    <p:sldId id="289" r:id="rId27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7406" autoAdjust="0"/>
  </p:normalViewPr>
  <p:slideViewPr>
    <p:cSldViewPr>
      <p:cViewPr>
        <p:scale>
          <a:sx n="100" d="100"/>
          <a:sy n="100" d="100"/>
        </p:scale>
        <p:origin x="-984" y="-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1DC55A-E13B-4EDF-A5AA-68B9C1ED8386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0CC6E7B-A860-42E5-A0EA-C3038E3481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099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0215618-F5D2-4BCB-A382-2EBCF1769F9A}" type="slidenum">
              <a:rPr lang="cs-CZ" altLang="cs-CZ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52B3-5331-4E17-9439-278779BFC0A9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7CCE-B9DC-4D17-A11A-4365B54179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1322-B7DD-45EA-B00E-E7661FE0CDFB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7761-3C76-4318-9C95-806F37EB1E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32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263D-3981-4748-B1FD-C2277D66C87D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8FC1-9624-4638-BAAC-F1E2FC7976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08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66FB-697E-481E-BE18-D4B26CA0BB47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86E6-5A06-4726-8666-79E93C42AC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46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DB77-A71E-4B6E-B8C7-1A332BE02146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74FA-A731-4541-BF17-794F99C0C6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68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F5C1-8CA7-4880-9F0D-5D830E128E7E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3ED5-B109-4E87-8BA0-D55DACFDF7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24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DECF-FCD4-45F4-95D7-D566F86BBA88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029A-3537-48D0-A21C-1ACD901DE7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39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030B-908B-40C5-8DB9-C5988AF90AB4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5509-0FED-41A9-A7F8-C3729314E4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34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9BE2-AF9E-4076-9F4F-EC558D01428B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019F-960C-442C-BAA1-808D7519D3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01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3717-0AE9-4560-8C3F-CF780078498F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AD1-E9C7-4760-93CC-4AC77BF981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47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9BE0-0083-4792-8A6B-A75E5AEFE44C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86BC-F742-4E64-84B0-9EC845B80B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1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371C91-DDF1-40B3-AEE6-0857196572FE}" type="datetimeFigureOut">
              <a:rPr lang="cs-CZ"/>
              <a:pPr>
                <a:defRPr/>
              </a:pPr>
              <a:t>25.2.2022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8657BA-89AF-4D98-9D2F-159C164867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56" y="1934171"/>
            <a:ext cx="1766888" cy="127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4677" y="3579862"/>
            <a:ext cx="9287197" cy="56464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3600" dirty="0" smtClean="0">
                <a:latin typeface="Century Gothic" panose="020B0502020202020204" pitchFamily="34" charset="0"/>
              </a:rPr>
              <a:t>Škola při zdravotnickém zařízení Chrudim</a:t>
            </a:r>
            <a:endParaRPr lang="cs-CZ" sz="3600" dirty="0">
              <a:latin typeface="Century Gothic" panose="020B0502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1" y="771550"/>
            <a:ext cx="792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SPECIÁLNÍ MATEŘSKÁ ŠKOLA, ZÁKLADNÍ ŠKOLA A PRAKTICKÁ ŠKOLA PARDUBICE</a:t>
            </a:r>
            <a:endParaRPr lang="cs-CZ" sz="24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cs-CZ" altLang="cs-CZ" sz="3600">
                <a:latin typeface="Century Gothic" panose="020B0502020202020204" pitchFamily="34" charset="0"/>
              </a:rPr>
              <a:t>Součásti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Základní škola - 1 </a:t>
            </a: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třída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cs-CZ" sz="1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racuje </a:t>
            </a:r>
            <a:r>
              <a:rPr lang="cs-CZ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podle ŠVP ZV ,,Cestou ke zdraví“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Mateřská škola – 1 třída </a:t>
            </a: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(její </a:t>
            </a:r>
            <a:r>
              <a:rPr 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provoz je dočasně </a:t>
            </a: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uzavřen)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cs-CZ" sz="1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racuje </a:t>
            </a:r>
            <a:r>
              <a:rPr lang="cs-CZ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podle ŠVP PV ,,s Petruškou českým rokem</a:t>
            </a:r>
            <a:r>
              <a:rPr lang="cs-CZ" sz="1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“ </a:t>
            </a:r>
            <a:endParaRPr lang="cs-CZ" sz="18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Škola pracuje na dětském oddělení NPK, a. s. Chrudimské </a:t>
            </a: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nemocnice.</a:t>
            </a: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Výchovně vzdělávací aktivity dětí a žáků</a:t>
            </a:r>
          </a:p>
        </p:txBody>
      </p:sp>
      <p:pic>
        <p:nvPicPr>
          <p:cNvPr id="112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576438"/>
            <a:ext cx="2525712" cy="1457275"/>
          </a:xfrm>
        </p:spPr>
      </p:pic>
      <p:pic>
        <p:nvPicPr>
          <p:cNvPr id="11268" name="Obrázek 7" descr="C:\Users\chrudim1\Desktop\21 - 22\WWW ZÁŘÍ\IMG_20210908_112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151858"/>
            <a:ext cx="2436813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ázek 8" descr="C:\Users\chrudim1\Desktop\21 - 22\WWW ZÁŘÍ\IMG_20210915_0847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587104"/>
            <a:ext cx="2436812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9" descr="C:\Users\chrudim1\Desktop\20-21\www květen\Eva Kadlecová, 2008, 6. tř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171825"/>
            <a:ext cx="2525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ek 10" descr="C:\Users\C\Desktop\Andělé\www duben 2021\IMG_20210429_085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587104"/>
            <a:ext cx="2473325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Obrázek 11" descr="C:\Users\C\Desktop\WWW LISTOPAD 2020\16056839505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171825"/>
            <a:ext cx="2476500" cy="14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Výzdoba </a:t>
            </a:r>
            <a:r>
              <a:rPr lang="cs-CZ" sz="3600" dirty="0" smtClean="0">
                <a:latin typeface="Century Gothic" panose="020B0502020202020204" pitchFamily="34" charset="0"/>
              </a:rPr>
              <a:t>a dárky</a:t>
            </a:r>
            <a:endParaRPr lang="cs-CZ" sz="3600" dirty="0">
              <a:latin typeface="Century Gothic" panose="020B0502020202020204" pitchFamily="34" charset="0"/>
            </a:endParaRPr>
          </a:p>
        </p:txBody>
      </p:sp>
      <p:pic>
        <p:nvPicPr>
          <p:cNvPr id="12291" name="Zástupný symbol pro obsah 13" descr="C:\Users\chrudim1\Desktop\21 - 22\www listopad 2021\IMG_20211129_10123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147814"/>
            <a:ext cx="2342977" cy="1627387"/>
          </a:xfrm>
        </p:spPr>
      </p:pic>
      <p:pic>
        <p:nvPicPr>
          <p:cNvPr id="12292" name="Obrázek 9" descr="C:\Users\chrudim1\Desktop\PREZENTACE 2022\22.2.2022\EP VELONOCE HS VÝZDOBA\Jarní výzdo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81" y="1221581"/>
            <a:ext cx="2617984" cy="201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10" descr="C:\Users\chrudim1\Desktop\PREZENTACE 2022\22.2.2022\EP VELONOCE HS VÝZDOBA\Obrázky na výzdobu kavár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80" y="3339704"/>
            <a:ext cx="2617984" cy="146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04" y="1221581"/>
            <a:ext cx="2492787" cy="358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E:\22.2.2022\EP VELONOCE HS VÝZDOBA\Velikonoční výzdob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2" y="1221581"/>
            <a:ext cx="2343968" cy="184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Literární a výtvarné práce </a:t>
            </a:r>
            <a:r>
              <a:rPr lang="cs-CZ" sz="3600" dirty="0" smtClean="0">
                <a:latin typeface="Century Gothic" panose="020B0502020202020204" pitchFamily="34" charset="0"/>
              </a:rPr>
              <a:t>pacientů</a:t>
            </a:r>
            <a:endParaRPr lang="cs-CZ" sz="3600" dirty="0">
              <a:latin typeface="Century Gothic" panose="020B0502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1437085"/>
            <a:ext cx="2271743" cy="1928880"/>
          </a:xfr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31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91" y="3327089"/>
            <a:ext cx="2593527" cy="14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01" y="1563824"/>
            <a:ext cx="3039599" cy="314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6" descr="C:\Users\C\Desktop\Šití roušek\www leden 2022\mask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91" y="1437085"/>
            <a:ext cx="2593527" cy="17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435846"/>
            <a:ext cx="2257570" cy="142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Besedy s lidmi zajímavých profesí</a:t>
            </a:r>
          </a:p>
        </p:txBody>
      </p:sp>
      <p:pic>
        <p:nvPicPr>
          <p:cNvPr id="14339" name="Picture 8" descr="E:\ŘEDITELSTVÍ\foto\zahr váno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1" y="1526382"/>
            <a:ext cx="2486025" cy="2799160"/>
          </a:xfrm>
          <a:noFill/>
        </p:spPr>
      </p:pic>
      <p:pic>
        <p:nvPicPr>
          <p:cNvPr id="14340" name="Picture 9" descr="J:\DCIM\100KC613\100_3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56073"/>
            <a:ext cx="2536825" cy="126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C:\Users\C\Documents\2015ú16\2018-2019\www-prezentace\Beseda s pracovnicí MK Chrud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2327"/>
            <a:ext cx="2088186" cy="27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E:\2222022\VOLEJBAL\Dárky od basketbalistů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559198"/>
            <a:ext cx="2536825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Divadelní </a:t>
            </a:r>
            <a:r>
              <a:rPr lang="cs-CZ" sz="3600" dirty="0" smtClean="0">
                <a:latin typeface="Century Gothic" panose="020B0502020202020204" pitchFamily="34" charset="0"/>
              </a:rPr>
              <a:t>představení</a:t>
            </a:r>
            <a:endParaRPr lang="cs-CZ" sz="3600" dirty="0">
              <a:latin typeface="Century Gothic" panose="020B0502020202020204" pitchFamily="34" charset="0"/>
            </a:endParaRPr>
          </a:p>
        </p:txBody>
      </p:sp>
      <p:pic>
        <p:nvPicPr>
          <p:cNvPr id="15363" name="Zástupný symbol pro obsah 7" descr="C:\Users\chrudim1\Desktop\PREZENTACE 2022\22.2.2022\dvadlo\Společný zpěv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98997"/>
            <a:ext cx="3225800" cy="1576808"/>
          </a:xfrm>
        </p:spPr>
      </p:pic>
      <p:pic>
        <p:nvPicPr>
          <p:cNvPr id="15364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508522"/>
            <a:ext cx="31178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232001"/>
            <a:ext cx="31178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24212"/>
            <a:ext cx="32258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Obrázky Jana Honzy </a:t>
            </a:r>
            <a:r>
              <a:rPr lang="cs-CZ" sz="3600" dirty="0" err="1" smtClean="0">
                <a:latin typeface="Century Gothic" panose="020B0502020202020204" pitchFamily="34" charset="0"/>
              </a:rPr>
              <a:t>Lušovského</a:t>
            </a:r>
            <a:endParaRPr lang="cs-CZ" sz="3600" dirty="0">
              <a:latin typeface="Century Gothic" panose="020B0502020202020204" pitchFamily="34" charset="0"/>
            </a:endParaRPr>
          </a:p>
        </p:txBody>
      </p:sp>
      <p:pic>
        <p:nvPicPr>
          <p:cNvPr id="16387" name="Zástupný symbol pro obsah 7" descr="C:\Users\chrudim1\Desktop\2019-20\www únor\P_20200217_11275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360967"/>
            <a:ext cx="3167633" cy="1565672"/>
          </a:xfrm>
        </p:spPr>
      </p:pic>
      <p:pic>
        <p:nvPicPr>
          <p:cNvPr id="16388" name="Picture 7" descr="C:\Users\C\Documents\2015ú16\2017-18\www březen 2 2018\Pro dětský úsmě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3802"/>
            <a:ext cx="2416820" cy="329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E:\2222022\VANS EP HONZA POPLETA\Pro dětský úsmě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34586"/>
            <a:ext cx="3143250" cy="16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altLang="cs-CZ" sz="3600" dirty="0">
                <a:latin typeface="Century Gothic" panose="020B0502020202020204" pitchFamily="34" charset="0"/>
              </a:rPr>
              <a:t>Programy </a:t>
            </a:r>
            <a:r>
              <a:rPr lang="cs-CZ" altLang="cs-CZ" sz="3600" dirty="0" smtClean="0">
                <a:latin typeface="Century Gothic" panose="020B0502020202020204" pitchFamily="34" charset="0"/>
              </a:rPr>
              <a:t>žáků </a:t>
            </a:r>
            <a:r>
              <a:rPr lang="cs-CZ" altLang="cs-CZ" sz="3600" dirty="0">
                <a:latin typeface="Century Gothic" panose="020B0502020202020204" pitchFamily="34" charset="0"/>
              </a:rPr>
              <a:t>základních škol</a:t>
            </a:r>
          </a:p>
        </p:txBody>
      </p:sp>
      <p:pic>
        <p:nvPicPr>
          <p:cNvPr id="17412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5645"/>
            <a:ext cx="3820927" cy="28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J:\DCIM\100KC613\100_3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1" y="1635646"/>
            <a:ext cx="3849235" cy="28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Hudební vystoupení</a:t>
            </a:r>
          </a:p>
        </p:txBody>
      </p:sp>
      <p:pic>
        <p:nvPicPr>
          <p:cNvPr id="18435" name="Picture 9" descr="C:\Users\C\Documents\Fotky prosinec 2\Vystoupení žáků ZŠ U Stadionu Chrudi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21" y="1203599"/>
            <a:ext cx="2706687" cy="1634878"/>
          </a:xfrm>
          <a:noFill/>
        </p:spPr>
      </p:pic>
      <p:pic>
        <p:nvPicPr>
          <p:cNvPr id="18436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03598"/>
            <a:ext cx="2664296" cy="163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C:\Users\C\Documents\Fotky prosinec 3\Hluboké koření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1203598"/>
            <a:ext cx="2664296" cy="16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E:\22.2.2022\dvado mdd ep\www\Zpěv s doprovod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026174"/>
            <a:ext cx="1779587" cy="205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E:\22.2.2022\dvado mdd ep\www\Zpěv s doprovodem na kytar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40315"/>
            <a:ext cx="1773238" cy="20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10" y="3026174"/>
            <a:ext cx="1739155" cy="20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 Advent a </a:t>
            </a:r>
            <a:r>
              <a:rPr lang="cs-CZ" sz="3600" dirty="0" smtClean="0">
                <a:latin typeface="Century Gothic" panose="020B0502020202020204" pitchFamily="34" charset="0"/>
              </a:rPr>
              <a:t>Vánoce</a:t>
            </a:r>
            <a:endParaRPr lang="cs-CZ" sz="3600" dirty="0">
              <a:latin typeface="Century Gothic" panose="020B0502020202020204" pitchFamily="34" charset="0"/>
            </a:endParaRPr>
          </a:p>
        </p:txBody>
      </p:sp>
      <p:pic>
        <p:nvPicPr>
          <p:cNvPr id="19459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810" y="1504058"/>
            <a:ext cx="2583966" cy="1491183"/>
          </a:xfrm>
        </p:spPr>
      </p:pic>
      <p:pic>
        <p:nvPicPr>
          <p:cNvPr id="19460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4" b="14250"/>
          <a:stretch/>
        </p:blipFill>
        <p:spPr bwMode="auto">
          <a:xfrm>
            <a:off x="368300" y="1482626"/>
            <a:ext cx="2828583" cy="151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C:\Users\C\Documents\2015ú16\2018-2019\www prosinec\Vánoční nadíl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496343"/>
            <a:ext cx="2693267" cy="31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120568"/>
            <a:ext cx="2810699" cy="149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11" descr="E:\2222022\rgm vNOCE\P_20191126_0854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171652"/>
            <a:ext cx="2598887" cy="144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0" y="249492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Historie 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31. srpna 1957 byla veřejnosti předána chrudimská nemocnice.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altLang="cs-CZ" sz="20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altLang="cs-CZ" sz="20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O dva roky později zahajuje provoz od 1. září 1959 základní škola. Jejím prvním ředitelem  a zároveň učitelem se stává pan Rudolf Ježek.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altLang="cs-CZ" sz="20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altLang="cs-CZ" sz="20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Třída mateřské školy byla založena v roce 1985.</a:t>
            </a:r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altLang="cs-CZ" sz="3600" dirty="0">
                <a:latin typeface="Century Gothic" panose="020B0502020202020204" pitchFamily="34" charset="0"/>
              </a:rPr>
              <a:t>Prevence sociálně patologických jevů</a:t>
            </a:r>
          </a:p>
        </p:txBody>
      </p:sp>
      <p:pic>
        <p:nvPicPr>
          <p:cNvPr id="20483" name="Picture 7" descr="C:\Users\C\Desktop\fotky\fotky duben 2013\POLICIE Č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" b="15105"/>
          <a:stretch/>
        </p:blipFill>
        <p:spPr>
          <a:xfrm>
            <a:off x="1548434" y="1269811"/>
            <a:ext cx="3196997" cy="1708100"/>
          </a:xfrm>
          <a:noFill/>
        </p:spPr>
      </p:pic>
      <p:pic>
        <p:nvPicPr>
          <p:cNvPr id="20484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" b="13870"/>
          <a:stretch/>
        </p:blipFill>
        <p:spPr bwMode="auto">
          <a:xfrm>
            <a:off x="1547665" y="3080165"/>
            <a:ext cx="3196997" cy="16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/>
          <a:stretch/>
        </p:blipFill>
        <p:spPr bwMode="auto">
          <a:xfrm>
            <a:off x="5004048" y="1264478"/>
            <a:ext cx="2318605" cy="3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Programy Ekocentra Paleta Pardubice</a:t>
            </a:r>
          </a:p>
        </p:txBody>
      </p:sp>
      <p:pic>
        <p:nvPicPr>
          <p:cNvPr id="21507" name="Picture 7" descr="E:\ŘEDITELSTVÍ\foto\ep mu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1" y="1437084"/>
            <a:ext cx="2520280" cy="3150889"/>
          </a:xfrm>
          <a:noFill/>
        </p:spPr>
      </p:pic>
      <p:pic>
        <p:nvPicPr>
          <p:cNvPr id="21508" name="Picture 6" descr="E:\22.2.2022\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61" y="1437083"/>
            <a:ext cx="2288184" cy="31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E:\22.2.2022\dvado mdd ep\www\Porovnávání motýlů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84" y="1493714"/>
            <a:ext cx="3008825" cy="15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E:\2222022\rgm vNOCE\P_20191126_0858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83" y="3242293"/>
            <a:ext cx="3008825" cy="137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Programy </a:t>
            </a:r>
            <a:r>
              <a:rPr lang="cs-CZ" sz="3600" dirty="0" smtClean="0">
                <a:latin typeface="Century Gothic" panose="020B0502020202020204" pitchFamily="34" charset="0"/>
              </a:rPr>
              <a:t>Regionálního muzea v Chrudimi</a:t>
            </a:r>
            <a:endParaRPr lang="cs-CZ" sz="3600" dirty="0"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75631"/>
            <a:ext cx="1856865" cy="33010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30606"/>
          <a:stretch/>
        </p:blipFill>
        <p:spPr>
          <a:xfrm>
            <a:off x="2699792" y="1493912"/>
            <a:ext cx="3086100" cy="3301093"/>
          </a:xfrm>
          <a:prstGeom prst="rect">
            <a:avLst/>
          </a:prstGeom>
        </p:spPr>
      </p:pic>
      <p:pic>
        <p:nvPicPr>
          <p:cNvPr id="38914" name="Picture 2" descr="C:\Users\chrudim1\Desktop\PREZENTACE 2022\2222022\RM - To je zlaté posvícení 19. 9. 2019\P_20190919_0831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0"/>
          <a:stretch/>
        </p:blipFill>
        <p:spPr bwMode="auto">
          <a:xfrm>
            <a:off x="6012160" y="1475631"/>
            <a:ext cx="2554912" cy="33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1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altLang="cs-CZ" sz="3600">
                <a:latin typeface="Century Gothic" panose="020B0502020202020204" pitchFamily="34" charset="0"/>
              </a:rPr>
              <a:t>Den dětí</a:t>
            </a:r>
          </a:p>
        </p:txBody>
      </p:sp>
      <p:pic>
        <p:nvPicPr>
          <p:cNvPr id="2253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1295670"/>
            <a:ext cx="2682876" cy="1566639"/>
          </a:xfrm>
        </p:spPr>
      </p:pic>
      <p:pic>
        <p:nvPicPr>
          <p:cNvPr id="22532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1" y="1266825"/>
            <a:ext cx="3094037" cy="34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81597"/>
            <a:ext cx="2682876" cy="175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E:\22.2.2022\dvado mdd ep\www\Mańásková scén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98053"/>
            <a:ext cx="2391629" cy="343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Barevné </a:t>
            </a:r>
            <a:r>
              <a:rPr lang="cs-CZ" sz="3600" dirty="0" smtClean="0">
                <a:latin typeface="Century Gothic" panose="020B0502020202020204" pitchFamily="34" charset="0"/>
              </a:rPr>
              <a:t>uzdravování</a:t>
            </a:r>
            <a:endParaRPr lang="cs-CZ" sz="3600" dirty="0">
              <a:latin typeface="Century Gothic" panose="020B0502020202020204" pitchFamily="34" charset="0"/>
            </a:endParaRPr>
          </a:p>
        </p:txBody>
      </p:sp>
      <p:pic>
        <p:nvPicPr>
          <p:cNvPr id="31749" name="Obrázek 8"/>
          <p:cNvPicPr>
            <a:picLocks noChangeAspect="1"/>
          </p:cNvPicPr>
          <p:nvPr/>
        </p:nvPicPr>
        <p:blipFill rotWithShape="1">
          <a:blip r:embed="rId2"/>
          <a:srcRect r="4005" b="15203"/>
          <a:stretch/>
        </p:blipFill>
        <p:spPr bwMode="auto">
          <a:xfrm>
            <a:off x="6293618" y="1651124"/>
            <a:ext cx="2520129" cy="150661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Obrázek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651125"/>
            <a:ext cx="2772673" cy="309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E:\2222022\sluníčkové manda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1124"/>
            <a:ext cx="2767981" cy="155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E:\2222022\Dokončování manda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5301"/>
            <a:ext cx="2757340" cy="13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C:\Users\chrudim1\Desktop\PLOCHA 201415\201415\26.2\FOTO ÚNOR 2015\Magnetické mandal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19" y="3259931"/>
            <a:ext cx="2499888" cy="14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altLang="cs-CZ" sz="3600" dirty="0">
                <a:latin typeface="Century Gothic" panose="020B0502020202020204" pitchFamily="34" charset="0"/>
              </a:rPr>
              <a:t>Canisterapie</a:t>
            </a:r>
          </a:p>
        </p:txBody>
      </p:sp>
      <p:pic>
        <p:nvPicPr>
          <p:cNvPr id="24579" name="Picture 7" descr="C:\Users\C\Desktop\fotky\fotky duben 2013\HRY S PEJSKE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59" b="13738"/>
          <a:stretch/>
        </p:blipFill>
        <p:spPr>
          <a:xfrm>
            <a:off x="3179925" y="1523443"/>
            <a:ext cx="3126006" cy="1501390"/>
          </a:xfrm>
          <a:noFill/>
        </p:spPr>
      </p:pic>
      <p:pic>
        <p:nvPicPr>
          <p:cNvPr id="24580" name="Picture 4" descr="E:\ŘEDITELSTVÍ\foto červen 2013\100_2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5" y="1523443"/>
            <a:ext cx="2309812" cy="297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E:\ŘEDITELSTVÍ\foto červen 2013\100_28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" b="13733"/>
          <a:stretch/>
        </p:blipFill>
        <p:spPr bwMode="auto">
          <a:xfrm>
            <a:off x="3203848" y="3172299"/>
            <a:ext cx="3078161" cy="13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E:\ŘEDITELSTVÍ\foto červen 2013\100_28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/>
          <a:stretch/>
        </p:blipFill>
        <p:spPr bwMode="auto">
          <a:xfrm>
            <a:off x="6516216" y="1491629"/>
            <a:ext cx="2159646" cy="303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17859" y="4443958"/>
            <a:ext cx="9144000" cy="36004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cs-CZ" altLang="cs-CZ" sz="1600" dirty="0" smtClean="0">
                <a:latin typeface="Century Gothic" panose="020B0502020202020204" pitchFamily="34" charset="0"/>
              </a:rPr>
              <a:t>Tato </a:t>
            </a:r>
            <a:r>
              <a:rPr lang="cs-CZ" altLang="cs-CZ" sz="1600" dirty="0" smtClean="0">
                <a:latin typeface="Century Gothic" panose="020B0502020202020204" pitchFamily="34" charset="0"/>
              </a:rPr>
              <a:t>prezentace byla zpracována v Chrudimi dne 04.03.2022  </a:t>
            </a:r>
            <a:r>
              <a:rPr lang="cs-CZ" altLang="cs-CZ" sz="1600" b="1" dirty="0" smtClean="0">
                <a:latin typeface="Century Gothic" panose="020B0502020202020204" pitchFamily="34" charset="0"/>
              </a:rPr>
              <a:t>Mgr. </a:t>
            </a:r>
            <a:r>
              <a:rPr lang="cs-CZ" altLang="cs-CZ" sz="1600" b="1" dirty="0" smtClean="0">
                <a:latin typeface="Century Gothic" panose="020B0502020202020204" pitchFamily="34" charset="0"/>
              </a:rPr>
              <a:t>Zdeňkou </a:t>
            </a:r>
            <a:r>
              <a:rPr lang="cs-CZ" altLang="cs-CZ" sz="1600" b="1" dirty="0" smtClean="0">
                <a:latin typeface="Century Gothic" panose="020B0502020202020204" pitchFamily="34" charset="0"/>
              </a:rPr>
              <a:t>Gregorovou</a:t>
            </a:r>
            <a:r>
              <a:rPr lang="cs-CZ" altLang="cs-CZ" sz="1600" dirty="0" smtClean="0">
                <a:latin typeface="Century Gothic" panose="020B0502020202020204" pitchFamily="34" charset="0"/>
              </a:rPr>
              <a:t> </a:t>
            </a:r>
            <a:br>
              <a:rPr lang="cs-CZ" altLang="cs-CZ" sz="1600" dirty="0" smtClean="0">
                <a:latin typeface="Century Gothic" panose="020B0502020202020204" pitchFamily="34" charset="0"/>
              </a:rPr>
            </a:br>
            <a:r>
              <a:rPr lang="cs-CZ" altLang="cs-CZ" sz="1600" dirty="0" smtClean="0">
                <a:latin typeface="Century Gothic" panose="020B0502020202020204" pitchFamily="34" charset="0"/>
              </a:rPr>
              <a:t>. </a:t>
            </a:r>
            <a:endParaRPr lang="cs-CZ" altLang="cs-CZ" sz="1600" b="1" dirty="0">
              <a:latin typeface="Century Gothic" panose="020B0502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1" y="2340918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KONEC</a:t>
            </a:r>
            <a:endParaRPr lang="cs-CZ" sz="24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87" y="1347614"/>
            <a:ext cx="1268626" cy="9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1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3600" dirty="0">
                <a:latin typeface="Century Gothic" panose="020B0502020202020204" pitchFamily="34" charset="0"/>
              </a:rPr>
              <a:t>H</a:t>
            </a:r>
            <a:r>
              <a:rPr lang="cs-CZ" sz="3600" dirty="0" smtClean="0">
                <a:latin typeface="Century Gothic" panose="020B0502020202020204" pitchFamily="34" charset="0"/>
              </a:rPr>
              <a:t>istorie</a:t>
            </a:r>
            <a:endParaRPr lang="cs-CZ" sz="3600" dirty="0">
              <a:latin typeface="Century Gothic" panose="020B0502020202020204" pitchFamily="34" charset="0"/>
            </a:endParaRPr>
          </a:p>
        </p:txBody>
      </p:sp>
      <p:pic>
        <p:nvPicPr>
          <p:cNvPr id="409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15704"/>
            <a:ext cx="2370377" cy="2520000"/>
          </a:xfrm>
        </p:spPr>
      </p:pic>
      <p:pic>
        <p:nvPicPr>
          <p:cNvPr id="4100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31306"/>
            <a:ext cx="252618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95" y="1821409"/>
            <a:ext cx="346381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cs-CZ" sz="3600" dirty="0" smtClean="0">
                <a:latin typeface="Century Gothic" panose="020B0502020202020204" pitchFamily="34" charset="0"/>
              </a:rPr>
              <a:t>Historie</a:t>
            </a:r>
            <a:endParaRPr lang="cs-CZ" sz="3600" dirty="0">
              <a:latin typeface="Century Gothic" panose="020B0502020202020204" pitchFamily="34" charset="0"/>
            </a:endParaRPr>
          </a:p>
        </p:txBody>
      </p:sp>
      <p:pic>
        <p:nvPicPr>
          <p:cNvPr id="512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071" y="1851670"/>
            <a:ext cx="4267200" cy="2400300"/>
          </a:xfrm>
        </p:spPr>
      </p:pic>
      <p:sp>
        <p:nvSpPr>
          <p:cNvPr id="13316" name="Obdélník 4"/>
          <p:cNvSpPr>
            <a:spLocks noChangeArrowheads="1"/>
          </p:cNvSpPr>
          <p:nvPr/>
        </p:nvSpPr>
        <p:spPr bwMode="auto">
          <a:xfrm rot="10800000" flipV="1">
            <a:off x="0" y="1851670"/>
            <a:ext cx="46805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1900" dirty="0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Roku 1999 získala škola právní subjektivitu.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altLang="cs-CZ" sz="1900" dirty="0">
              <a:solidFill>
                <a:srgbClr val="7030A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1900" dirty="0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Od 1.7.2011 se stala součástí Speciální mateřské školy, základní školy a praktické školy Pardubice.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3200" dirty="0">
              <a:solidFill>
                <a:srgbClr val="7030A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3200" dirty="0">
              <a:solidFill>
                <a:srgbClr val="7030A0"/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3200" dirty="0">
              <a:solidFill>
                <a:srgbClr val="7030A0"/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cs-CZ" altLang="cs-CZ" sz="3600">
                <a:latin typeface="Century Gothic" panose="020B0502020202020204" pitchFamily="34" charset="0"/>
              </a:rPr>
              <a:t>Současnost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36401" y="1736849"/>
            <a:ext cx="447484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Škola tvoří součást dětského oddělení NPK, a. s. Chrudimské nemocnice. </a:t>
            </a:r>
            <a:endParaRPr lang="cs-CZ" altLang="cs-CZ" sz="19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altLang="cs-CZ" sz="19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Podílí </a:t>
            </a:r>
            <a:r>
              <a:rPr lang="cs-CZ" alt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se na </a:t>
            </a:r>
            <a:r>
              <a:rPr lang="cs-CZ" alt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jeho </a:t>
            </a:r>
            <a:r>
              <a:rPr lang="cs-CZ" alt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otevření veřejnosti a na humanizovaném přístupu k dětským pacientům a jejich doprovodu.</a:t>
            </a:r>
          </a:p>
        </p:txBody>
      </p:sp>
      <p:pic>
        <p:nvPicPr>
          <p:cNvPr id="6" name="Picture 5" descr="C:\Users\chrudim1\Downloads\IMG_0331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" t="905" r="1070" b="24095"/>
          <a:stretch/>
        </p:blipFill>
        <p:spPr bwMode="auto">
          <a:xfrm>
            <a:off x="4611241" y="1859285"/>
            <a:ext cx="4268800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cs-CZ" altLang="cs-CZ" sz="3600">
                <a:latin typeface="Century Gothic" panose="020B0502020202020204" pitchFamily="34" charset="0"/>
              </a:rPr>
              <a:t>Současnost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Škola má k dispozici hernu, učebnu, dětský koutek, venkovní učebnu </a:t>
            </a:r>
            <a:r>
              <a:rPr lang="cs-CZ" sz="1900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vybudovanou v rámci projektu Škola pro udržitelný život </a:t>
            </a:r>
            <a:br>
              <a:rPr lang="cs-CZ" sz="1900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cs-CZ" sz="1900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v roce 2010 </a:t>
            </a: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 sborovnu.</a:t>
            </a: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37660"/>
            <a:ext cx="1896876" cy="14226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85" y="2652509"/>
            <a:ext cx="2049351" cy="14226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6" y="2610227"/>
            <a:ext cx="2050407" cy="1440159"/>
          </a:xfrm>
          <a:prstGeom prst="rect">
            <a:avLst/>
          </a:prstGeom>
        </p:spPr>
      </p:pic>
      <p:pic>
        <p:nvPicPr>
          <p:cNvPr id="10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7660"/>
            <a:ext cx="1975686" cy="145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4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cs-CZ" altLang="cs-CZ" sz="3600">
                <a:latin typeface="Century Gothic" panose="020B0502020202020204" pitchFamily="34" charset="0"/>
              </a:rPr>
              <a:t>Současnost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Škola při zdravotnickém zařízení Chrudim zajišťuje výchovně vzdělávací aktivity pro nemocné děti předškolního věku a žáky základních škol, </a:t>
            </a:r>
            <a:r>
              <a:rPr lang="cs-CZ" sz="21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dle </a:t>
            </a:r>
            <a:r>
              <a:rPr lang="cs-CZ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potřeby i žáky středních škol.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21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Do výchovně vzdělávacích aktivit školy jsou děti a žáci zařazovány po dohodě s ošetřujícími lékaři co nejdříve po příchodu na oddělení.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21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Práce školy je založena na úzké spolupráci se zdravotníky. Péče </a:t>
            </a:r>
            <a:endParaRPr lang="cs-CZ" sz="21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cs-CZ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cs-CZ" sz="21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  </a:t>
            </a:r>
            <a:r>
              <a:rPr lang="cs-CZ" sz="21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o </a:t>
            </a:r>
            <a:r>
              <a:rPr lang="cs-CZ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děti je přiměřená nejen věku, ale zejména aktuálnímu zdravotnímu </a:t>
            </a:r>
            <a:r>
              <a:rPr lang="cs-CZ" sz="21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cs-CZ" sz="21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  </a:t>
            </a:r>
            <a:r>
              <a:rPr lang="cs-CZ" sz="21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 </a:t>
            </a:r>
            <a:r>
              <a:rPr lang="cs-CZ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psychickému stavu.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21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Do práce učitelek školy jsme zakomponovaly prvky práce herních specialistů.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cs-CZ" altLang="cs-CZ" sz="3600">
                <a:latin typeface="Century Gothic" panose="020B0502020202020204" pitchFamily="34" charset="0"/>
              </a:rPr>
              <a:t>Programy herní specializace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Zajišťují </a:t>
            </a:r>
            <a:r>
              <a:rPr 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psychickou podporu dětských pacientů a minimalizaci stresu z </a:t>
            </a: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hospitalizace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Patří sem preventivní programy a příprava před pobytem v nemocnici </a:t>
            </a:r>
            <a:endParaRPr lang="cs-CZ" sz="19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Slouží k přípravě na lékařské zákroky a zdravotnická </a:t>
            </a: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vyšetření </a:t>
            </a:r>
            <a:b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 zajištují </a:t>
            </a:r>
            <a:r>
              <a:rPr lang="cs-CZ" sz="1900" dirty="0">
                <a:solidFill>
                  <a:srgbClr val="7030A0"/>
                </a:solidFill>
                <a:latin typeface="Century Gothic" panose="020B0502020202020204" pitchFamily="34" charset="0"/>
              </a:rPr>
              <a:t>spolupráci s doprovodem hospitalizovaného </a:t>
            </a: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dítěte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Během těchto programů využíváme loutku Petrušku, katalog zdravotnických zákroků, omalovánky, kufříčky se zdravotnickými pomůckami ad.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cs-CZ" altLang="cs-CZ" sz="3600">
                <a:latin typeface="Century Gothic" panose="020B0502020202020204" pitchFamily="34" charset="0"/>
              </a:rPr>
              <a:t>Programy herní specializace</a:t>
            </a:r>
          </a:p>
        </p:txBody>
      </p:sp>
      <p:pic>
        <p:nvPicPr>
          <p:cNvPr id="9219" name="Picture 8" descr="E:\ŘEDITELSTVÍ\foto\h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1" y="3147814"/>
            <a:ext cx="2880320" cy="1415853"/>
          </a:xfrm>
          <a:noFill/>
        </p:spPr>
      </p:pic>
      <p:pic>
        <p:nvPicPr>
          <p:cNvPr id="9221" name="Obrázek 7" descr="C:\Users\chrudim1\AppData\Local\Temp\Temp1_WWW ZÁŘÍ.zip\WWW ZÁŘÍ\Hrajeme si na zdravotní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71" y="1394223"/>
            <a:ext cx="2609850" cy="14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ázek 8" descr="C:\Users\chrudim1\Desktop\21 - 22\WWW ŘÍJEN 2021\Program Herní specializ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4223"/>
            <a:ext cx="2880320" cy="14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Obrázek 9" descr="C:\Users\chrudim1\Desktop\PREZENTACE 2022\22.2.2022\EP VELONOCE HS VÝZDOBA\Malí zdravotníc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70" y="3098008"/>
            <a:ext cx="2609850" cy="146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E:\ŘEDITELSTVÍ\foto\progr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94223"/>
            <a:ext cx="2813050" cy="31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42" y="0"/>
            <a:ext cx="292058" cy="2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1604</TotalTime>
  <Words>382</Words>
  <Application>Microsoft Office PowerPoint</Application>
  <PresentationFormat>Předvádění na obrazovce (16:9)</PresentationFormat>
  <Paragraphs>79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Škola při zdravotnickém zařízení Chrudim</vt:lpstr>
      <vt:lpstr>Historie </vt:lpstr>
      <vt:lpstr>Historie</vt:lpstr>
      <vt:lpstr>Historie</vt:lpstr>
      <vt:lpstr>Současnost</vt:lpstr>
      <vt:lpstr>Současnost</vt:lpstr>
      <vt:lpstr>Současnost</vt:lpstr>
      <vt:lpstr>Programy herní specializace</vt:lpstr>
      <vt:lpstr>Programy herní specializace</vt:lpstr>
      <vt:lpstr>Součásti školy</vt:lpstr>
      <vt:lpstr>Výchovně vzdělávací aktivity dětí a žáků</vt:lpstr>
      <vt:lpstr>Výzdoba a dárky</vt:lpstr>
      <vt:lpstr>Literární a výtvarné práce pacientů</vt:lpstr>
      <vt:lpstr>Besedy s lidmi zajímavých profesí</vt:lpstr>
      <vt:lpstr>Divadelní představení</vt:lpstr>
      <vt:lpstr>Obrázky Jana Honzy Lušovského</vt:lpstr>
      <vt:lpstr>Programy žáků základních škol</vt:lpstr>
      <vt:lpstr>Hudební vystoupení</vt:lpstr>
      <vt:lpstr> Advent a Vánoce</vt:lpstr>
      <vt:lpstr>Prevence sociálně patologických jevů</vt:lpstr>
      <vt:lpstr>Programy Ekocentra Paleta Pardubice</vt:lpstr>
      <vt:lpstr>Programy Regionálního muzea v Chrudimi</vt:lpstr>
      <vt:lpstr>Den dětí</vt:lpstr>
      <vt:lpstr>Barevné uzdravování</vt:lpstr>
      <vt:lpstr>Canisterapie</vt:lpstr>
      <vt:lpstr>Tato prezentace byla zpracována v Chrudimi dne 04.03.2022  Mgr. Zdeňkou Gregorovou  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nch</dc:creator>
  <cp:lastModifiedBy>chrudim1</cp:lastModifiedBy>
  <cp:revision>138</cp:revision>
  <dcterms:created xsi:type="dcterms:W3CDTF">2012-10-15T08:50:57Z</dcterms:created>
  <dcterms:modified xsi:type="dcterms:W3CDTF">2022-02-25T14:12:08Z</dcterms:modified>
</cp:coreProperties>
</file>